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3" r:id="rId4"/>
    <p:sldId id="298" r:id="rId5"/>
    <p:sldId id="273" r:id="rId6"/>
    <p:sldId id="309" r:id="rId7"/>
    <p:sldId id="310" r:id="rId8"/>
    <p:sldId id="314" r:id="rId9"/>
    <p:sldId id="315" r:id="rId10"/>
    <p:sldId id="312" r:id="rId11"/>
    <p:sldId id="313" r:id="rId12"/>
    <p:sldId id="278" r:id="rId13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669562-480E-980A-76F9-A8C6F54CA250}" name="Ted Ketchum" initials="TK" userId="S::ted.ketchum@kpff.com::d7df03ec-dde1-4b66-a1ee-517353ecce7d" providerId="AD"/>
  <p188:author id="{AC4AEDC7-171E-2150-FF39-8CFC819E7B11}" name="Curt Vanderzanden" initials="CV" userId="S::curt.vanderzanden@kpff.com::7856c40d-81ba-4ca1-a569-6960e7f47e5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64" autoAdjust="0"/>
    <p:restoredTop sz="94660"/>
  </p:normalViewPr>
  <p:slideViewPr>
    <p:cSldViewPr snapToGrid="0">
      <p:cViewPr varScale="1">
        <p:scale>
          <a:sx n="71" d="100"/>
          <a:sy n="71" d="100"/>
        </p:scale>
        <p:origin x="2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Ranking of Tall Arch Main Span and Approaches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Most favorite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Option 1 - Tall Arch main span and approaches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68-48E0-8E09-993692544C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Second favorite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Option 1 - Tall Arch main span and approaches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68-48E0-8E09-993692544C1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Least favorite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Option 1 - Tall Arch main span and approaches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68-48E0-8E09-993692544C1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1469328"/>
        <c:axId val="820366344"/>
      </c:barChart>
      <c:catAx>
        <c:axId val="83146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0366344"/>
        <c:crosses val="autoZero"/>
        <c:auto val="1"/>
        <c:lblAlgn val="ctr"/>
        <c:lblOffset val="100"/>
        <c:noMultiLvlLbl val="0"/>
      </c:catAx>
      <c:valAx>
        <c:axId val="820366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469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Ranking</a:t>
            </a:r>
            <a:r>
              <a:rPr lang="en-US" baseline="0"/>
              <a:t> of Bowstring Truss Main Span and Approaches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Most favorite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Option 2 - Bowstring Truss main span and approaches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1C-4E16-9B87-B96B9B95A9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Second favorite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Option 2 - Bowstring Truss main span and approaches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1C-4E16-9B87-B96B9B95A9E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Least favorite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Option 2 - Bowstring Truss main span and approaches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1C-4E16-9B87-B96B9B95A9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76053072"/>
        <c:axId val="1476055368"/>
      </c:barChart>
      <c:catAx>
        <c:axId val="147605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055368"/>
        <c:crosses val="autoZero"/>
        <c:auto val="1"/>
        <c:lblAlgn val="ctr"/>
        <c:lblOffset val="100"/>
        <c:noMultiLvlLbl val="0"/>
      </c:catAx>
      <c:valAx>
        <c:axId val="1476055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05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3DA94-AB34-4D30-AB88-A53155216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47490-471B-4069-A968-8021A841B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D13D9-BCB5-48AE-AFEA-A7986385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DB5-F774-401C-A69C-03EC2603C6C4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E0ECD-000C-4001-869C-36ED432D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0D906-EFE5-4259-B2AD-4A7DB5F39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38A6-5A8E-44BC-B523-A4EE4364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6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1CBA4-5674-48F7-9551-2A8CF1AB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2DD1EB-779F-4666-9F0B-4A18DCD06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6C4E-F287-430D-BB83-8D8730B9A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DB5-F774-401C-A69C-03EC2603C6C4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8C865-A4F9-483F-947F-5886656EE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376BA-5BB6-4416-BDDC-3BCDBC7BF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38A6-5A8E-44BC-B523-A4EE4364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1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958A-08F4-445C-8B58-4AB119E4A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F1AED-4C78-4CD6-ABBE-C1FC75601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FCEDE-7F83-40D2-9CF1-1E536B41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DB5-F774-401C-A69C-03EC2603C6C4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73956-94C5-4120-8D64-55610016E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A177F-2603-467E-9266-CC9D36ED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38A6-5A8E-44BC-B523-A4EE4364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2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44047-18A7-4259-B0AC-1EFAEED5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9B841-D9BD-4C83-BB02-6079505A3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B323C-316C-4362-9DAF-7517BCA6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DB5-F774-401C-A69C-03EC2603C6C4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79A00-E4AF-4A15-8E9F-1353C5987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0C49-6F4B-4AD8-9608-956E0263E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38A6-5A8E-44BC-B523-A4EE4364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7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DDBF7-E26A-4A98-AA24-C3743938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E2229-B179-413D-80A5-C8BBDD388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FEA8C-4BAD-470B-A8C1-5FDCB612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DB5-F774-401C-A69C-03EC2603C6C4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4594D-EF9D-454F-BE58-5C59266E3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99BB5-C0D5-4D27-826D-8D9300B7A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38A6-5A8E-44BC-B523-A4EE4364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87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FF4B-8998-43FA-8071-A110CD929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1FEA8-566E-4F2C-B753-A51FD8A50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8784E-22EB-4BDC-90A5-38C50C1F7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7E45C-3994-44A0-9CAB-324DDA95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DB5-F774-401C-A69C-03EC2603C6C4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C4A7F-9F1F-42A1-A8BE-E303F91C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F67F8-67E4-41CD-8C78-5910F0D7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38A6-5A8E-44BC-B523-A4EE4364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40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8E626-8645-4EFD-946E-0D5653D96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D3A11-2928-480F-B99D-877E27192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830F9-9F5C-457B-8CCB-791DE0A0C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F9303D-4D2C-458B-803E-FE4AFD2CD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0F991A-CDDA-4098-9B59-7AD7F561A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07FD4-A005-442F-B0E4-84BB11EE3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DB5-F774-401C-A69C-03EC2603C6C4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BFA7C-AD9F-48A4-8E52-2CE95972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D56D16-F7BC-43DF-8AB3-51A775E32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38A6-5A8E-44BC-B523-A4EE4364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1D3D4-94D0-4188-A3D4-805290632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F6CC61-F2F7-4545-AC62-6C6709053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DB5-F774-401C-A69C-03EC2603C6C4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5FEAF7-1D02-45BC-8EE0-FAB8ADF4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164F0-DA08-401A-A765-2640E17D9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38A6-5A8E-44BC-B523-A4EE4364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34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3B719-317E-4BB1-BD29-A509796E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DB5-F774-401C-A69C-03EC2603C6C4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3BD901-FF25-454C-B887-60F23C334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98A83-FBFF-4BAB-9308-52A42036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38A6-5A8E-44BC-B523-A4EE4364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3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86EF-1EC4-4736-9BB7-5DA0921FF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CD898-58A4-4AD4-834D-902D6A52F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C7B09-03BD-45F7-857E-F9B9502E0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4A2B6-E9DE-46F9-800B-22A3880CC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DB5-F774-401C-A69C-03EC2603C6C4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6B28D-1058-41C1-BC27-3E2C281D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20766-0CCA-4A28-88C5-E5DF2C2F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38A6-5A8E-44BC-B523-A4EE4364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5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3C7A-CA5C-4ED7-A5E3-3AA6ED605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2656A5-8674-4583-B604-15D6A2F5A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3688E-39DC-457B-9D02-04C2F4F7C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60467-F815-4C6E-89A7-C655AE8A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DB5-F774-401C-A69C-03EC2603C6C4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24A4C-7406-45CE-A787-81BDC2C5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C475F-F6CA-45DE-AE94-24865A88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38A6-5A8E-44BC-B523-A4EE4364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9A4D55-E99F-4F23-BFA0-FE1F12A9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5D38D-058B-4399-B7A7-F1F6B9210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9B5B3-3260-4950-85CA-58968620E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99DB5-F774-401C-A69C-03EC2603C6C4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CC3A3-D814-49BB-A302-7C860022E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5B744-CCE0-4A30-A848-7F7049EB4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38A6-5A8E-44BC-B523-A4EE43640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grass, way, sky, outdoor&#10;&#10;Description automatically generated">
            <a:extLst>
              <a:ext uri="{FF2B5EF4-FFF2-40B4-BE49-F238E27FC236}">
                <a16:creationId xmlns:a16="http://schemas.microsoft.com/office/drawing/2014/main" id="{4D7325B3-BD07-4824-AE38-C2A4AC36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0A9323D-3D5A-4FCD-84BB-3BC3A1822337}"/>
              </a:ext>
            </a:extLst>
          </p:cNvPr>
          <p:cNvSpPr/>
          <p:nvPr/>
        </p:nvSpPr>
        <p:spPr>
          <a:xfrm>
            <a:off x="0" y="5743977"/>
            <a:ext cx="12192000" cy="111402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DED4F-7DC8-4ED9-B342-5A8256F003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highlight>
                  <a:srgbClr val="FFFFFF"/>
                </a:highlight>
                <a:latin typeface="Franklin Gothic Book" panose="020B0503020102020204" pitchFamily="34" charset="0"/>
              </a:rPr>
              <a:t>Sherwood </a:t>
            </a:r>
            <a:br>
              <a:rPr lang="en-US" b="1" dirty="0">
                <a:highlight>
                  <a:srgbClr val="FFFFFF"/>
                </a:highlight>
                <a:latin typeface="Franklin Gothic Book" panose="020B0503020102020204" pitchFamily="34" charset="0"/>
              </a:rPr>
            </a:br>
            <a:r>
              <a:rPr lang="en-US" b="1" dirty="0">
                <a:highlight>
                  <a:srgbClr val="FFFFFF"/>
                </a:highlight>
                <a:latin typeface="Franklin Gothic Book" panose="020B0503020102020204" pitchFamily="34" charset="0"/>
              </a:rPr>
              <a:t>Hwy 99W Pedestrian Bridge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50C7A-AD7D-40BA-A6E2-0D0380BCD1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u="sng" dirty="0">
                <a:highlight>
                  <a:srgbClr val="FFFFFF"/>
                </a:highlight>
                <a:latin typeface="Franklin Gothic Book" panose="020B0503020102020204" pitchFamily="34" charset="0"/>
              </a:rPr>
              <a:t>Sherwood City Council Work Session</a:t>
            </a:r>
          </a:p>
          <a:p>
            <a:r>
              <a:rPr lang="en-US" sz="1400" b="1" dirty="0">
                <a:highlight>
                  <a:srgbClr val="FFFFFF"/>
                </a:highlight>
                <a:latin typeface="Franklin Gothic Book" panose="020B0503020102020204" pitchFamily="34" charset="0"/>
              </a:rPr>
              <a:t>April 19, 2022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96B7354-EB86-488D-AD89-D25E40FE4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930" y="6067060"/>
            <a:ext cx="805884" cy="455499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85DA112-F248-450F-A9CC-DADC6BDD3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94" y="5873083"/>
            <a:ext cx="1212690" cy="808460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9CC3A8-0189-4615-A856-10387CE7F1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643" y="6033772"/>
            <a:ext cx="926441" cy="433883"/>
          </a:xfrm>
          <a:prstGeom prst="rect">
            <a:avLst/>
          </a:prstGeom>
        </p:spPr>
      </p:pic>
      <p:pic>
        <p:nvPicPr>
          <p:cNvPr id="16" name="Picture 15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1021AA12-9374-4DB0-922D-F6F155ADBB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422" y="6017506"/>
            <a:ext cx="1076218" cy="50834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B75C081-C81D-4824-B6C9-BE79AFE25C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499" y="6017507"/>
            <a:ext cx="465802" cy="46580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D288285-DFB0-498D-A620-4962757800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502" y="5922014"/>
            <a:ext cx="710597" cy="7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18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343E4-CE3F-4AD3-B7FB-5F7CD84598C1}"/>
              </a:ext>
            </a:extLst>
          </p:cNvPr>
          <p:cNvGrpSpPr/>
          <p:nvPr/>
        </p:nvGrpSpPr>
        <p:grpSpPr>
          <a:xfrm>
            <a:off x="176195" y="152400"/>
            <a:ext cx="11839610" cy="6553200"/>
            <a:chOff x="176195" y="152400"/>
            <a:chExt cx="11839610" cy="65532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9C7AE6-1519-4AC3-A16D-3973AEA4EF32}"/>
                </a:ext>
              </a:extLst>
            </p:cNvPr>
            <p:cNvCxnSpPr/>
            <p:nvPr/>
          </p:nvCxnSpPr>
          <p:spPr>
            <a:xfrm>
              <a:off x="10312510" y="5346551"/>
              <a:ext cx="1703292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EC0B423-8BDC-4096-850E-0759C9BA63E0}"/>
                </a:ext>
              </a:extLst>
            </p:cNvPr>
            <p:cNvGrpSpPr/>
            <p:nvPr/>
          </p:nvGrpSpPr>
          <p:grpSpPr>
            <a:xfrm>
              <a:off x="176195" y="152400"/>
              <a:ext cx="11839610" cy="6553200"/>
              <a:chOff x="176195" y="152400"/>
              <a:chExt cx="11839610" cy="65532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25F2B1-80DF-4498-9817-143382E57556}"/>
                  </a:ext>
                </a:extLst>
              </p:cNvPr>
              <p:cNvSpPr/>
              <p:nvPr/>
            </p:nvSpPr>
            <p:spPr>
              <a:xfrm>
                <a:off x="176195" y="152400"/>
                <a:ext cx="11839610" cy="6553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F02AB68-768C-4C5E-93FB-F5B0A0F27A65}"/>
                  </a:ext>
                </a:extLst>
              </p:cNvPr>
              <p:cNvCxnSpPr/>
              <p:nvPr/>
            </p:nvCxnSpPr>
            <p:spPr>
              <a:xfrm>
                <a:off x="10312510" y="152400"/>
                <a:ext cx="0" cy="65532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E65256-B3FF-4A15-B0EE-25B17086F46B}"/>
                  </a:ext>
                </a:extLst>
              </p:cNvPr>
              <p:cNvSpPr txBox="1"/>
              <p:nvPr/>
            </p:nvSpPr>
            <p:spPr>
              <a:xfrm>
                <a:off x="10312510" y="5346551"/>
                <a:ext cx="1703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City of Sherwood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Hwy 99W Pedestrian Bridge Project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BB246-2A30-4964-A240-295AB7A8435A}"/>
                  </a:ext>
                </a:extLst>
              </p:cNvPr>
              <p:cNvCxnSpPr/>
              <p:nvPr/>
            </p:nvCxnSpPr>
            <p:spPr>
              <a:xfrm>
                <a:off x="10312510" y="3496235"/>
                <a:ext cx="1703292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590DABC-6BC1-4348-9275-A488909E3346}"/>
              </a:ext>
            </a:extLst>
          </p:cNvPr>
          <p:cNvSpPr txBox="1"/>
          <p:nvPr/>
        </p:nvSpPr>
        <p:spPr>
          <a:xfrm>
            <a:off x="261256" y="6269881"/>
            <a:ext cx="991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HWY 99W PEDESTRIAN BRIDGE PROJECT              |                                        </a:t>
            </a:r>
            <a:r>
              <a:rPr lang="en-US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Alternatives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        			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BCC07-642E-46F9-B76B-00358909B8D7}"/>
              </a:ext>
            </a:extLst>
          </p:cNvPr>
          <p:cNvSpPr txBox="1"/>
          <p:nvPr/>
        </p:nvSpPr>
        <p:spPr>
          <a:xfrm>
            <a:off x="815903" y="297612"/>
            <a:ext cx="865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Alternatives Analysis Matrix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96A9A67-2276-4D30-9B7D-716296F3B866}"/>
              </a:ext>
            </a:extLst>
          </p:cNvPr>
          <p:cNvGraphicFramePr>
            <a:graphicFrameLocks noGrp="1"/>
          </p:cNvGraphicFramePr>
          <p:nvPr/>
        </p:nvGraphicFramePr>
        <p:xfrm>
          <a:off x="690856" y="1110867"/>
          <a:ext cx="9223371" cy="4992090"/>
        </p:xfrm>
        <a:graphic>
          <a:graphicData uri="http://schemas.openxmlformats.org/drawingml/2006/table">
            <a:tbl>
              <a:tblPr firstRow="1" lastRow="1" lastCol="1" bandRow="1"/>
              <a:tblGrid>
                <a:gridCol w="3131116">
                  <a:extLst>
                    <a:ext uri="{9D8B030D-6E8A-4147-A177-3AD203B41FA5}">
                      <a16:colId xmlns:a16="http://schemas.microsoft.com/office/drawing/2014/main" val="722663199"/>
                    </a:ext>
                  </a:extLst>
                </a:gridCol>
                <a:gridCol w="1749157">
                  <a:extLst>
                    <a:ext uri="{9D8B030D-6E8A-4147-A177-3AD203B41FA5}">
                      <a16:colId xmlns:a16="http://schemas.microsoft.com/office/drawing/2014/main" val="757868686"/>
                    </a:ext>
                  </a:extLst>
                </a:gridCol>
                <a:gridCol w="240738">
                  <a:extLst>
                    <a:ext uri="{9D8B030D-6E8A-4147-A177-3AD203B41FA5}">
                      <a16:colId xmlns:a16="http://schemas.microsoft.com/office/drawing/2014/main" val="1551163142"/>
                    </a:ext>
                  </a:extLst>
                </a:gridCol>
                <a:gridCol w="1861841">
                  <a:extLst>
                    <a:ext uri="{9D8B030D-6E8A-4147-A177-3AD203B41FA5}">
                      <a16:colId xmlns:a16="http://schemas.microsoft.com/office/drawing/2014/main" val="3590509168"/>
                    </a:ext>
                  </a:extLst>
                </a:gridCol>
                <a:gridCol w="2240519">
                  <a:extLst>
                    <a:ext uri="{9D8B030D-6E8A-4147-A177-3AD203B41FA5}">
                      <a16:colId xmlns:a16="http://schemas.microsoft.com/office/drawing/2014/main" val="1973849906"/>
                    </a:ext>
                  </a:extLst>
                </a:gridCol>
              </a:tblGrid>
              <a:tr h="258362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Goals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Alignment A2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221158"/>
                  </a:ext>
                </a:extLst>
              </a:tr>
              <a:tr h="2396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Bridge Type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138648"/>
                  </a:ext>
                </a:extLst>
              </a:tr>
              <a:tr h="515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Tall Arch Main Span / Arch Approaches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Bowstring Truss Main Span and Approaches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Bowstring Truss Main Span and Approaches</a:t>
                      </a:r>
                      <a:endParaRPr lang="en-US" sz="1200" dirty="0"/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Tall Arch Main Span / Twin Girder Approaches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4042486"/>
                  </a:ext>
                </a:extLst>
              </a:tr>
              <a:tr h="3390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Safety Improvement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alignment eliminates all pedestrian crossing conflicts between Hwy 99W and SHS.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889365"/>
                  </a:ext>
                </a:extLst>
              </a:tr>
              <a:tr h="4697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Connectivity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alignment provides direct connection between the YMCA, SHS, and the multiuse trail on SW Elwert Rd and SW Kruger Rd.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615360"/>
                  </a:ext>
                </a:extLst>
              </a:tr>
              <a:tr h="440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Accessibility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approaches to meet ADA. 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855759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Desirability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Most direct route (1280' total route length).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624323"/>
                  </a:ext>
                </a:extLst>
              </a:tr>
              <a:tr h="436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Utility Impacts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Overhead utility line adjustments and coordination with utilities required.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52880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Environmental Impacts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Moderate potential for wetland and/or vegetated corridor impacts.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91862"/>
                  </a:ext>
                </a:extLst>
              </a:tr>
              <a:tr h="499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Signature Structure Potential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 (Bridge would be unique to Sherwood)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Moderate (Similar bridges in NW)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47091"/>
                  </a:ext>
                </a:extLst>
              </a:tr>
              <a:tr h="417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Gateway Design Potential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alternative structure types allow for a high gateway design potential.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343510"/>
                  </a:ext>
                </a:extLst>
              </a:tr>
              <a:tr h="3390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 Construction Cost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$13M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$14M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$13M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265779"/>
                  </a:ext>
                </a:extLst>
              </a:tr>
              <a:tr h="1795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30" marR="5483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873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061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343E4-CE3F-4AD3-B7FB-5F7CD84598C1}"/>
              </a:ext>
            </a:extLst>
          </p:cNvPr>
          <p:cNvGrpSpPr/>
          <p:nvPr/>
        </p:nvGrpSpPr>
        <p:grpSpPr>
          <a:xfrm>
            <a:off x="176195" y="152400"/>
            <a:ext cx="11839610" cy="6553200"/>
            <a:chOff x="176195" y="152400"/>
            <a:chExt cx="11839610" cy="65532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9C7AE6-1519-4AC3-A16D-3973AEA4EF32}"/>
                </a:ext>
              </a:extLst>
            </p:cNvPr>
            <p:cNvCxnSpPr/>
            <p:nvPr/>
          </p:nvCxnSpPr>
          <p:spPr>
            <a:xfrm>
              <a:off x="10312510" y="5346551"/>
              <a:ext cx="1703292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EC0B423-8BDC-4096-850E-0759C9BA63E0}"/>
                </a:ext>
              </a:extLst>
            </p:cNvPr>
            <p:cNvGrpSpPr/>
            <p:nvPr/>
          </p:nvGrpSpPr>
          <p:grpSpPr>
            <a:xfrm>
              <a:off x="176195" y="152400"/>
              <a:ext cx="11839610" cy="6553200"/>
              <a:chOff x="176195" y="152400"/>
              <a:chExt cx="11839610" cy="65532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25F2B1-80DF-4498-9817-143382E57556}"/>
                  </a:ext>
                </a:extLst>
              </p:cNvPr>
              <p:cNvSpPr/>
              <p:nvPr/>
            </p:nvSpPr>
            <p:spPr>
              <a:xfrm>
                <a:off x="176195" y="152400"/>
                <a:ext cx="11839610" cy="6553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F02AB68-768C-4C5E-93FB-F5B0A0F27A65}"/>
                  </a:ext>
                </a:extLst>
              </p:cNvPr>
              <p:cNvCxnSpPr/>
              <p:nvPr/>
            </p:nvCxnSpPr>
            <p:spPr>
              <a:xfrm>
                <a:off x="10312510" y="152400"/>
                <a:ext cx="0" cy="65532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E65256-B3FF-4A15-B0EE-25B17086F46B}"/>
                  </a:ext>
                </a:extLst>
              </p:cNvPr>
              <p:cNvSpPr txBox="1"/>
              <p:nvPr/>
            </p:nvSpPr>
            <p:spPr>
              <a:xfrm>
                <a:off x="10312510" y="5346551"/>
                <a:ext cx="1703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City of Sherwood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Hwy 99W Pedestrian Bridge Project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BB246-2A30-4964-A240-295AB7A8435A}"/>
                  </a:ext>
                </a:extLst>
              </p:cNvPr>
              <p:cNvCxnSpPr/>
              <p:nvPr/>
            </p:nvCxnSpPr>
            <p:spPr>
              <a:xfrm>
                <a:off x="10312510" y="3496235"/>
                <a:ext cx="1703292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590DABC-6BC1-4348-9275-A488909E3346}"/>
              </a:ext>
            </a:extLst>
          </p:cNvPr>
          <p:cNvSpPr txBox="1"/>
          <p:nvPr/>
        </p:nvSpPr>
        <p:spPr>
          <a:xfrm>
            <a:off x="261256" y="6269881"/>
            <a:ext cx="991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HWY 99W PEDESTRIAN BRIDGE PROJECT              </a:t>
            </a:r>
            <a:r>
              <a:rPr lang="en-US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|                                             </a:t>
            </a:r>
            <a:r>
              <a:rPr lang="en-US" b="1" cap="all" dirty="0">
                <a:solidFill>
                  <a:prstClr val="black"/>
                </a:solidFill>
                <a:latin typeface="Franklin Gothic Book" panose="020B0503020102020204" pitchFamily="34" charset="0"/>
              </a:rPr>
              <a:t>Action Needed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    			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BCC07-642E-46F9-B76B-00358909B8D7}"/>
              </a:ext>
            </a:extLst>
          </p:cNvPr>
          <p:cNvSpPr txBox="1"/>
          <p:nvPr/>
        </p:nvSpPr>
        <p:spPr>
          <a:xfrm>
            <a:off x="889997" y="280342"/>
            <a:ext cx="865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Action Needed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ADBA65-46FB-4AB0-A89F-2708A71AA13A}"/>
              </a:ext>
            </a:extLst>
          </p:cNvPr>
          <p:cNvSpPr txBox="1"/>
          <p:nvPr/>
        </p:nvSpPr>
        <p:spPr>
          <a:xfrm>
            <a:off x="950955" y="926674"/>
            <a:ext cx="8975366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effectLst/>
                <a:ea typeface="Trebuchet MS" panose="020B0603020202020204" pitchFamily="34" charset="0"/>
                <a:cs typeface="Times New Roman" panose="02020603050405020304" pitchFamily="18" charset="0"/>
              </a:rPr>
              <a:t>Confirm selection of preferred alternatives for alignment, structure type and structure material or indicate additional information needed.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Alignment Option A2 with East Landing Option 2 identified as preferred alignment at previous Council work session.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Preferred Structure Type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cs typeface="Times New Roman" panose="02020603050405020304" pitchFamily="18" charset="0"/>
              </a:rPr>
              <a:t>High Arches Alternating with Inverted Arch Truss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cs typeface="Times New Roman" panose="02020603050405020304" pitchFamily="18" charset="0"/>
              </a:rPr>
              <a:t>Alternating Upright and Inverted Bowstring Trusses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cs typeface="Times New Roman" panose="02020603050405020304" pitchFamily="18" charset="0"/>
              </a:rPr>
              <a:t>High Arch Main Span with Twin Girder Approach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Structure Material Type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cs typeface="Times New Roman" panose="02020603050405020304" pitchFamily="18" charset="0"/>
              </a:rPr>
              <a:t>Steel identified as preferred at prior Council session and preferred by survey respondents.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995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343E4-CE3F-4AD3-B7FB-5F7CD84598C1}"/>
              </a:ext>
            </a:extLst>
          </p:cNvPr>
          <p:cNvGrpSpPr/>
          <p:nvPr/>
        </p:nvGrpSpPr>
        <p:grpSpPr>
          <a:xfrm>
            <a:off x="176195" y="152400"/>
            <a:ext cx="11839610" cy="6553200"/>
            <a:chOff x="176195" y="152400"/>
            <a:chExt cx="11839610" cy="65532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9C7AE6-1519-4AC3-A16D-3973AEA4EF32}"/>
                </a:ext>
              </a:extLst>
            </p:cNvPr>
            <p:cNvCxnSpPr/>
            <p:nvPr/>
          </p:nvCxnSpPr>
          <p:spPr>
            <a:xfrm>
              <a:off x="10312510" y="5346551"/>
              <a:ext cx="1703292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EC0B423-8BDC-4096-850E-0759C9BA63E0}"/>
                </a:ext>
              </a:extLst>
            </p:cNvPr>
            <p:cNvGrpSpPr/>
            <p:nvPr/>
          </p:nvGrpSpPr>
          <p:grpSpPr>
            <a:xfrm>
              <a:off x="176195" y="152400"/>
              <a:ext cx="11839610" cy="6553200"/>
              <a:chOff x="176195" y="152400"/>
              <a:chExt cx="11839610" cy="65532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25F2B1-80DF-4498-9817-143382E57556}"/>
                  </a:ext>
                </a:extLst>
              </p:cNvPr>
              <p:cNvSpPr/>
              <p:nvPr/>
            </p:nvSpPr>
            <p:spPr>
              <a:xfrm>
                <a:off x="176195" y="152400"/>
                <a:ext cx="11839610" cy="6553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F02AB68-768C-4C5E-93FB-F5B0A0F27A65}"/>
                  </a:ext>
                </a:extLst>
              </p:cNvPr>
              <p:cNvCxnSpPr/>
              <p:nvPr/>
            </p:nvCxnSpPr>
            <p:spPr>
              <a:xfrm>
                <a:off x="10312510" y="152400"/>
                <a:ext cx="0" cy="65532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E65256-B3FF-4A15-B0EE-25B17086F46B}"/>
                  </a:ext>
                </a:extLst>
              </p:cNvPr>
              <p:cNvSpPr txBox="1"/>
              <p:nvPr/>
            </p:nvSpPr>
            <p:spPr>
              <a:xfrm>
                <a:off x="10312510" y="5346551"/>
                <a:ext cx="1703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 Narrow" panose="020B0606020202030204" pitchFamily="34" charset="0"/>
                  </a:rPr>
                  <a:t>City of Sherwood</a:t>
                </a:r>
              </a:p>
              <a:p>
                <a:endParaRPr lang="en-US" sz="1200" dirty="0">
                  <a:latin typeface="Arial Narrow" panose="020B0606020202030204" pitchFamily="34" charset="0"/>
                </a:endParaRPr>
              </a:p>
              <a:p>
                <a:r>
                  <a:rPr lang="en-US" sz="1200" dirty="0">
                    <a:latin typeface="Arial Narrow" panose="020B0606020202030204" pitchFamily="34" charset="0"/>
                  </a:rPr>
                  <a:t>Hwy 99W Pedestrian Bridge Project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BB246-2A30-4964-A240-295AB7A8435A}"/>
                  </a:ext>
                </a:extLst>
              </p:cNvPr>
              <p:cNvCxnSpPr/>
              <p:nvPr/>
            </p:nvCxnSpPr>
            <p:spPr>
              <a:xfrm>
                <a:off x="10312510" y="3496235"/>
                <a:ext cx="1703292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590DABC-6BC1-4348-9275-A488909E3346}"/>
              </a:ext>
            </a:extLst>
          </p:cNvPr>
          <p:cNvSpPr txBox="1"/>
          <p:nvPr/>
        </p:nvSpPr>
        <p:spPr>
          <a:xfrm>
            <a:off x="344856" y="6269881"/>
            <a:ext cx="9733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Franklin Gothic Book" panose="020B0503020102020204" pitchFamily="34" charset="0"/>
              </a:rPr>
              <a:t>HWY 99W PEDESTRIAN BRIDGE PROJECT             |  		              Next Steps			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950F34-2DD1-47E5-A597-F7E40096F29F}"/>
              </a:ext>
            </a:extLst>
          </p:cNvPr>
          <p:cNvSpPr txBox="1"/>
          <p:nvPr/>
        </p:nvSpPr>
        <p:spPr>
          <a:xfrm>
            <a:off x="1185749" y="1529433"/>
            <a:ext cx="849613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Complete 30% Design / Cost Estimating – 6/20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AE08E6-8B24-4D7B-A6FE-E24ED400E778}"/>
              </a:ext>
            </a:extLst>
          </p:cNvPr>
          <p:cNvSpPr txBox="1"/>
          <p:nvPr/>
        </p:nvSpPr>
        <p:spPr>
          <a:xfrm>
            <a:off x="1105547" y="517751"/>
            <a:ext cx="4138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Next Steps:</a:t>
            </a:r>
          </a:p>
        </p:txBody>
      </p:sp>
    </p:spTree>
    <p:extLst>
      <p:ext uri="{BB962C8B-B14F-4D97-AF65-F5344CB8AC3E}">
        <p14:creationId xmlns:p14="http://schemas.microsoft.com/office/powerpoint/2010/main" val="1326973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343E4-CE3F-4AD3-B7FB-5F7CD84598C1}"/>
              </a:ext>
            </a:extLst>
          </p:cNvPr>
          <p:cNvGrpSpPr/>
          <p:nvPr/>
        </p:nvGrpSpPr>
        <p:grpSpPr>
          <a:xfrm>
            <a:off x="176195" y="152400"/>
            <a:ext cx="11839610" cy="6553200"/>
            <a:chOff x="176195" y="152400"/>
            <a:chExt cx="11839610" cy="65532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9C7AE6-1519-4AC3-A16D-3973AEA4EF32}"/>
                </a:ext>
              </a:extLst>
            </p:cNvPr>
            <p:cNvCxnSpPr/>
            <p:nvPr/>
          </p:nvCxnSpPr>
          <p:spPr>
            <a:xfrm>
              <a:off x="10312510" y="5346551"/>
              <a:ext cx="1703292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EC0B423-8BDC-4096-850E-0759C9BA63E0}"/>
                </a:ext>
              </a:extLst>
            </p:cNvPr>
            <p:cNvGrpSpPr/>
            <p:nvPr/>
          </p:nvGrpSpPr>
          <p:grpSpPr>
            <a:xfrm>
              <a:off x="176195" y="152400"/>
              <a:ext cx="11839610" cy="6553200"/>
              <a:chOff x="176195" y="152400"/>
              <a:chExt cx="11839610" cy="65532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25F2B1-80DF-4498-9817-143382E57556}"/>
                  </a:ext>
                </a:extLst>
              </p:cNvPr>
              <p:cNvSpPr/>
              <p:nvPr/>
            </p:nvSpPr>
            <p:spPr>
              <a:xfrm>
                <a:off x="176195" y="152400"/>
                <a:ext cx="11839610" cy="6553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F02AB68-768C-4C5E-93FB-F5B0A0F27A65}"/>
                  </a:ext>
                </a:extLst>
              </p:cNvPr>
              <p:cNvCxnSpPr/>
              <p:nvPr/>
            </p:nvCxnSpPr>
            <p:spPr>
              <a:xfrm>
                <a:off x="10312510" y="152400"/>
                <a:ext cx="0" cy="65532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E65256-B3FF-4A15-B0EE-25B17086F46B}"/>
                  </a:ext>
                </a:extLst>
              </p:cNvPr>
              <p:cNvSpPr txBox="1"/>
              <p:nvPr/>
            </p:nvSpPr>
            <p:spPr>
              <a:xfrm>
                <a:off x="10312510" y="5346551"/>
                <a:ext cx="1703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 Narrow" panose="020B0606020202030204" pitchFamily="34" charset="0"/>
                  </a:rPr>
                  <a:t>City of Sherwood</a:t>
                </a:r>
              </a:p>
              <a:p>
                <a:endParaRPr lang="en-US" sz="1200" dirty="0">
                  <a:latin typeface="Arial Narrow" panose="020B0606020202030204" pitchFamily="34" charset="0"/>
                </a:endParaRPr>
              </a:p>
              <a:p>
                <a:r>
                  <a:rPr lang="en-US" sz="1200" dirty="0">
                    <a:latin typeface="Arial Narrow" panose="020B0606020202030204" pitchFamily="34" charset="0"/>
                  </a:rPr>
                  <a:t>Hwy 99W Pedestrian Bridge Project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BB246-2A30-4964-A240-295AB7A8435A}"/>
                  </a:ext>
                </a:extLst>
              </p:cNvPr>
              <p:cNvCxnSpPr/>
              <p:nvPr/>
            </p:nvCxnSpPr>
            <p:spPr>
              <a:xfrm>
                <a:off x="10312510" y="3496235"/>
                <a:ext cx="1703292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590DABC-6BC1-4348-9275-A488909E3346}"/>
              </a:ext>
            </a:extLst>
          </p:cNvPr>
          <p:cNvSpPr txBox="1"/>
          <p:nvPr/>
        </p:nvSpPr>
        <p:spPr>
          <a:xfrm>
            <a:off x="261256" y="6269881"/>
            <a:ext cx="991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Franklin Gothic Book" panose="020B0503020102020204" pitchFamily="34" charset="0"/>
              </a:rPr>
              <a:t>HWY 99W PEDESTRIAN BRIDGE PROJECT              |                                                                     AGENDA         			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1663EE-4744-497E-B714-BE42AFF6521B}"/>
              </a:ext>
            </a:extLst>
          </p:cNvPr>
          <p:cNvSpPr txBox="1"/>
          <p:nvPr/>
        </p:nvSpPr>
        <p:spPr>
          <a:xfrm>
            <a:off x="1218022" y="2303814"/>
            <a:ext cx="9094489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Agenda: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ine Open House #2 Survey Results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High School View Impacts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Alternatives Analysis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Action Needed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BCC07-642E-46F9-B76B-00358909B8D7}"/>
              </a:ext>
            </a:extLst>
          </p:cNvPr>
          <p:cNvSpPr txBox="1"/>
          <p:nvPr/>
        </p:nvSpPr>
        <p:spPr>
          <a:xfrm>
            <a:off x="426751" y="320930"/>
            <a:ext cx="99689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Meeting Goals:</a:t>
            </a:r>
          </a:p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Provide update to City Council on progress made and solicit input selection of a preferred alternative for further development.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89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343E4-CE3F-4AD3-B7FB-5F7CD84598C1}"/>
              </a:ext>
            </a:extLst>
          </p:cNvPr>
          <p:cNvGrpSpPr/>
          <p:nvPr/>
        </p:nvGrpSpPr>
        <p:grpSpPr>
          <a:xfrm>
            <a:off x="176195" y="152400"/>
            <a:ext cx="11839610" cy="6553200"/>
            <a:chOff x="176195" y="152400"/>
            <a:chExt cx="11839610" cy="65532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9C7AE6-1519-4AC3-A16D-3973AEA4EF32}"/>
                </a:ext>
              </a:extLst>
            </p:cNvPr>
            <p:cNvCxnSpPr/>
            <p:nvPr/>
          </p:nvCxnSpPr>
          <p:spPr>
            <a:xfrm>
              <a:off x="10312510" y="5346551"/>
              <a:ext cx="1703292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EC0B423-8BDC-4096-850E-0759C9BA63E0}"/>
                </a:ext>
              </a:extLst>
            </p:cNvPr>
            <p:cNvGrpSpPr/>
            <p:nvPr/>
          </p:nvGrpSpPr>
          <p:grpSpPr>
            <a:xfrm>
              <a:off x="176195" y="152400"/>
              <a:ext cx="11839610" cy="6553200"/>
              <a:chOff x="176195" y="152400"/>
              <a:chExt cx="11839610" cy="65532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25F2B1-80DF-4498-9817-143382E57556}"/>
                  </a:ext>
                </a:extLst>
              </p:cNvPr>
              <p:cNvSpPr/>
              <p:nvPr/>
            </p:nvSpPr>
            <p:spPr>
              <a:xfrm>
                <a:off x="176195" y="152400"/>
                <a:ext cx="11839610" cy="6553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F02AB68-768C-4C5E-93FB-F5B0A0F27A65}"/>
                  </a:ext>
                </a:extLst>
              </p:cNvPr>
              <p:cNvCxnSpPr/>
              <p:nvPr/>
            </p:nvCxnSpPr>
            <p:spPr>
              <a:xfrm>
                <a:off x="10312510" y="152400"/>
                <a:ext cx="0" cy="65532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E65256-B3FF-4A15-B0EE-25B17086F46B}"/>
                  </a:ext>
                </a:extLst>
              </p:cNvPr>
              <p:cNvSpPr txBox="1"/>
              <p:nvPr/>
            </p:nvSpPr>
            <p:spPr>
              <a:xfrm>
                <a:off x="10312510" y="5346551"/>
                <a:ext cx="1703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City of Sherwood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Hwy 99W Pedestrian Bridge Project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BB246-2A30-4964-A240-295AB7A8435A}"/>
                  </a:ext>
                </a:extLst>
              </p:cNvPr>
              <p:cNvCxnSpPr/>
              <p:nvPr/>
            </p:nvCxnSpPr>
            <p:spPr>
              <a:xfrm>
                <a:off x="10312510" y="3496235"/>
                <a:ext cx="1703292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590DABC-6BC1-4348-9275-A488909E3346}"/>
              </a:ext>
            </a:extLst>
          </p:cNvPr>
          <p:cNvSpPr txBox="1"/>
          <p:nvPr/>
        </p:nvSpPr>
        <p:spPr>
          <a:xfrm>
            <a:off x="261256" y="6269881"/>
            <a:ext cx="991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HWY 99W PEDESTRIAN BRIDGE PROJECT              |                                        </a:t>
            </a:r>
            <a:r>
              <a:rPr lang="en-US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ONLINE SURVEY RESULTS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        			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BCC07-642E-46F9-B76B-00358909B8D7}"/>
              </a:ext>
            </a:extLst>
          </p:cNvPr>
          <p:cNvSpPr txBox="1"/>
          <p:nvPr/>
        </p:nvSpPr>
        <p:spPr>
          <a:xfrm>
            <a:off x="1139191" y="290030"/>
            <a:ext cx="865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Online Open House #2 Survey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B5748-867D-4CBF-B8D8-41944AA87D37}"/>
              </a:ext>
            </a:extLst>
          </p:cNvPr>
          <p:cNvSpPr txBox="1"/>
          <p:nvPr/>
        </p:nvSpPr>
        <p:spPr>
          <a:xfrm>
            <a:off x="1560121" y="936361"/>
            <a:ext cx="781754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ea typeface="Calibri" panose="020F0502020204030204" pitchFamily="34" charset="0"/>
              </a:rPr>
              <a:t>287 views and 58 survey participants.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ea typeface="Calibri" panose="020F0502020204030204" pitchFamily="34" charset="0"/>
              </a:rPr>
              <a:t>Alignment:  </a:t>
            </a:r>
            <a:r>
              <a:rPr lang="en-US" dirty="0">
                <a:solidFill>
                  <a:prstClr val="black"/>
                </a:solidFill>
                <a:ea typeface="Calibri" panose="020F0502020204030204" pitchFamily="34" charset="0"/>
              </a:rPr>
              <a:t>Participants showed general support for the selected alignment and landings.</a:t>
            </a:r>
          </a:p>
        </p:txBody>
      </p:sp>
      <p:pic>
        <p:nvPicPr>
          <p:cNvPr id="14" name="Picture 13" descr="Diagram&#10;&#10;Description automatically generated with low confidence">
            <a:extLst>
              <a:ext uri="{FF2B5EF4-FFF2-40B4-BE49-F238E27FC236}">
                <a16:creationId xmlns:a16="http://schemas.microsoft.com/office/drawing/2014/main" id="{6A9F11B9-BC7E-4DDF-BC94-D941BA6EE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1"/>
          <a:stretch/>
        </p:blipFill>
        <p:spPr>
          <a:xfrm>
            <a:off x="1467135" y="1872822"/>
            <a:ext cx="7817543" cy="39353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4F2E84-3CA7-4FDE-A113-34CED3E0E29A}"/>
              </a:ext>
            </a:extLst>
          </p:cNvPr>
          <p:cNvSpPr txBox="1"/>
          <p:nvPr/>
        </p:nvSpPr>
        <p:spPr>
          <a:xfrm>
            <a:off x="1149279" y="5713848"/>
            <a:ext cx="8659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Preferred Alignment – Option A2</a:t>
            </a:r>
          </a:p>
        </p:txBody>
      </p:sp>
    </p:spTree>
    <p:extLst>
      <p:ext uri="{BB962C8B-B14F-4D97-AF65-F5344CB8AC3E}">
        <p14:creationId xmlns:p14="http://schemas.microsoft.com/office/powerpoint/2010/main" val="2225390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D25B69-1323-489B-BD2F-8076E00A1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416" y="3075406"/>
            <a:ext cx="5001854" cy="323649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343E4-CE3F-4AD3-B7FB-5F7CD84598C1}"/>
              </a:ext>
            </a:extLst>
          </p:cNvPr>
          <p:cNvGrpSpPr/>
          <p:nvPr/>
        </p:nvGrpSpPr>
        <p:grpSpPr>
          <a:xfrm>
            <a:off x="176195" y="152400"/>
            <a:ext cx="11839610" cy="6553200"/>
            <a:chOff x="176195" y="152400"/>
            <a:chExt cx="11839610" cy="65532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9C7AE6-1519-4AC3-A16D-3973AEA4EF32}"/>
                </a:ext>
              </a:extLst>
            </p:cNvPr>
            <p:cNvCxnSpPr/>
            <p:nvPr/>
          </p:nvCxnSpPr>
          <p:spPr>
            <a:xfrm>
              <a:off x="10312510" y="5346551"/>
              <a:ext cx="1703292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EC0B423-8BDC-4096-850E-0759C9BA63E0}"/>
                </a:ext>
              </a:extLst>
            </p:cNvPr>
            <p:cNvGrpSpPr/>
            <p:nvPr/>
          </p:nvGrpSpPr>
          <p:grpSpPr>
            <a:xfrm>
              <a:off x="176195" y="152400"/>
              <a:ext cx="11839610" cy="6553200"/>
              <a:chOff x="176195" y="152400"/>
              <a:chExt cx="11839610" cy="65532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25F2B1-80DF-4498-9817-143382E57556}"/>
                  </a:ext>
                </a:extLst>
              </p:cNvPr>
              <p:cNvSpPr/>
              <p:nvPr/>
            </p:nvSpPr>
            <p:spPr>
              <a:xfrm>
                <a:off x="176195" y="152400"/>
                <a:ext cx="11839610" cy="6553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F02AB68-768C-4C5E-93FB-F5B0A0F27A65}"/>
                  </a:ext>
                </a:extLst>
              </p:cNvPr>
              <p:cNvCxnSpPr/>
              <p:nvPr/>
            </p:nvCxnSpPr>
            <p:spPr>
              <a:xfrm>
                <a:off x="10312510" y="152400"/>
                <a:ext cx="0" cy="65532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E65256-B3FF-4A15-B0EE-25B17086F46B}"/>
                  </a:ext>
                </a:extLst>
              </p:cNvPr>
              <p:cNvSpPr txBox="1"/>
              <p:nvPr/>
            </p:nvSpPr>
            <p:spPr>
              <a:xfrm>
                <a:off x="10312510" y="5346551"/>
                <a:ext cx="1703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 Narrow" panose="020B0606020202030204" pitchFamily="34" charset="0"/>
                  </a:rPr>
                  <a:t>City of Sherwood</a:t>
                </a:r>
              </a:p>
              <a:p>
                <a:endParaRPr lang="en-US" sz="1200" dirty="0">
                  <a:latin typeface="Arial Narrow" panose="020B0606020202030204" pitchFamily="34" charset="0"/>
                </a:endParaRPr>
              </a:p>
              <a:p>
                <a:r>
                  <a:rPr lang="en-US" sz="1200" dirty="0">
                    <a:latin typeface="Arial Narrow" panose="020B0606020202030204" pitchFamily="34" charset="0"/>
                  </a:rPr>
                  <a:t>Hwy 99W Pedestrian Bridge Project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BB246-2A30-4964-A240-295AB7A8435A}"/>
                  </a:ext>
                </a:extLst>
              </p:cNvPr>
              <p:cNvCxnSpPr/>
              <p:nvPr/>
            </p:nvCxnSpPr>
            <p:spPr>
              <a:xfrm>
                <a:off x="10312510" y="3496235"/>
                <a:ext cx="1703292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590DABC-6BC1-4348-9275-A488909E3346}"/>
              </a:ext>
            </a:extLst>
          </p:cNvPr>
          <p:cNvSpPr txBox="1"/>
          <p:nvPr/>
        </p:nvSpPr>
        <p:spPr>
          <a:xfrm>
            <a:off x="214110" y="6311900"/>
            <a:ext cx="10018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Franklin Gothic Book" panose="020B0503020102020204" pitchFamily="34" charset="0"/>
              </a:rPr>
              <a:t>HWY 99W PEDESTRIAN BRIDGE PROJECT 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396648-AD6E-490B-8483-5B5C72EA3520}"/>
              </a:ext>
            </a:extLst>
          </p:cNvPr>
          <p:cNvSpPr txBox="1"/>
          <p:nvPr/>
        </p:nvSpPr>
        <p:spPr>
          <a:xfrm>
            <a:off x="214110" y="6311900"/>
            <a:ext cx="100181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Franklin Gothic Book" panose="020B0503020102020204" pitchFamily="34" charset="0"/>
              </a:rPr>
              <a:t>HWY 99W PEDESTRIAN BRIDGE PROJECT 	     |                  Alignment A2 –East Landing – Option 2	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EAE9FB-9D8C-422C-B28C-3E0F3383B08A}"/>
              </a:ext>
            </a:extLst>
          </p:cNvPr>
          <p:cNvSpPr txBox="1"/>
          <p:nvPr/>
        </p:nvSpPr>
        <p:spPr>
          <a:xfrm>
            <a:off x="2073730" y="3402000"/>
            <a:ext cx="1802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Plan View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493697-BC1A-41DD-A85F-0E3B16C4A205}"/>
              </a:ext>
            </a:extLst>
          </p:cNvPr>
          <p:cNvSpPr txBox="1"/>
          <p:nvPr/>
        </p:nvSpPr>
        <p:spPr>
          <a:xfrm>
            <a:off x="6805911" y="2678152"/>
            <a:ext cx="2457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Massing Perspective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1152EF-228A-4826-8A19-56E8E20BA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38"/>
          <a:stretch/>
        </p:blipFill>
        <p:spPr>
          <a:xfrm>
            <a:off x="306866" y="221476"/>
            <a:ext cx="5789134" cy="311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88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CED414-2B88-47A3-8C56-C779AC703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506" y="3267672"/>
            <a:ext cx="5411961" cy="304422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343E4-CE3F-4AD3-B7FB-5F7CD84598C1}"/>
              </a:ext>
            </a:extLst>
          </p:cNvPr>
          <p:cNvGrpSpPr/>
          <p:nvPr/>
        </p:nvGrpSpPr>
        <p:grpSpPr>
          <a:xfrm>
            <a:off x="176195" y="152400"/>
            <a:ext cx="11839610" cy="6553200"/>
            <a:chOff x="176195" y="152400"/>
            <a:chExt cx="11839610" cy="65532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9C7AE6-1519-4AC3-A16D-3973AEA4EF32}"/>
                </a:ext>
              </a:extLst>
            </p:cNvPr>
            <p:cNvCxnSpPr/>
            <p:nvPr/>
          </p:nvCxnSpPr>
          <p:spPr>
            <a:xfrm>
              <a:off x="10312510" y="5346551"/>
              <a:ext cx="1703292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EC0B423-8BDC-4096-850E-0759C9BA63E0}"/>
                </a:ext>
              </a:extLst>
            </p:cNvPr>
            <p:cNvGrpSpPr/>
            <p:nvPr/>
          </p:nvGrpSpPr>
          <p:grpSpPr>
            <a:xfrm>
              <a:off x="176195" y="152400"/>
              <a:ext cx="11839610" cy="6553200"/>
              <a:chOff x="176195" y="152400"/>
              <a:chExt cx="11839610" cy="65532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25F2B1-80DF-4498-9817-143382E57556}"/>
                  </a:ext>
                </a:extLst>
              </p:cNvPr>
              <p:cNvSpPr/>
              <p:nvPr/>
            </p:nvSpPr>
            <p:spPr>
              <a:xfrm>
                <a:off x="176195" y="152400"/>
                <a:ext cx="11839610" cy="6553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F02AB68-768C-4C5E-93FB-F5B0A0F27A65}"/>
                  </a:ext>
                </a:extLst>
              </p:cNvPr>
              <p:cNvCxnSpPr/>
              <p:nvPr/>
            </p:nvCxnSpPr>
            <p:spPr>
              <a:xfrm>
                <a:off x="10312510" y="152400"/>
                <a:ext cx="0" cy="65532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E65256-B3FF-4A15-B0EE-25B17086F46B}"/>
                  </a:ext>
                </a:extLst>
              </p:cNvPr>
              <p:cNvSpPr txBox="1"/>
              <p:nvPr/>
            </p:nvSpPr>
            <p:spPr>
              <a:xfrm>
                <a:off x="10312510" y="5346551"/>
                <a:ext cx="1703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 Narrow" panose="020B0606020202030204" pitchFamily="34" charset="0"/>
                  </a:rPr>
                  <a:t>City of Sherwood</a:t>
                </a:r>
              </a:p>
              <a:p>
                <a:endParaRPr lang="en-US" sz="1200" dirty="0">
                  <a:latin typeface="Arial Narrow" panose="020B0606020202030204" pitchFamily="34" charset="0"/>
                </a:endParaRPr>
              </a:p>
              <a:p>
                <a:r>
                  <a:rPr lang="en-US" sz="1200" dirty="0">
                    <a:latin typeface="Arial Narrow" panose="020B0606020202030204" pitchFamily="34" charset="0"/>
                  </a:rPr>
                  <a:t>Hwy 99W Pedestrian Bridge Project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BB246-2A30-4964-A240-295AB7A8435A}"/>
                  </a:ext>
                </a:extLst>
              </p:cNvPr>
              <p:cNvCxnSpPr/>
              <p:nvPr/>
            </p:nvCxnSpPr>
            <p:spPr>
              <a:xfrm>
                <a:off x="10312510" y="3496235"/>
                <a:ext cx="1703292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590DABC-6BC1-4348-9275-A488909E3346}"/>
              </a:ext>
            </a:extLst>
          </p:cNvPr>
          <p:cNvSpPr txBox="1"/>
          <p:nvPr/>
        </p:nvSpPr>
        <p:spPr>
          <a:xfrm>
            <a:off x="214110" y="6311900"/>
            <a:ext cx="10018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Franklin Gothic Book" panose="020B0503020102020204" pitchFamily="34" charset="0"/>
              </a:rPr>
              <a:t>HWY 99W PEDESTRIAN BRIDGE PROJECT </a:t>
            </a:r>
            <a:endParaRPr lang="en-US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078445-BB09-4F04-89A1-8A0B70C41D2D}"/>
              </a:ext>
            </a:extLst>
          </p:cNvPr>
          <p:cNvGrpSpPr/>
          <p:nvPr/>
        </p:nvGrpSpPr>
        <p:grpSpPr>
          <a:xfrm>
            <a:off x="1524131" y="2816652"/>
            <a:ext cx="7577544" cy="1064763"/>
            <a:chOff x="1524131" y="2816652"/>
            <a:chExt cx="7577544" cy="106476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C864B5-FCDF-4F45-AB5D-799FCC9CF239}"/>
                </a:ext>
              </a:extLst>
            </p:cNvPr>
            <p:cNvSpPr txBox="1"/>
            <p:nvPr/>
          </p:nvSpPr>
          <p:spPr>
            <a:xfrm>
              <a:off x="1524131" y="3604416"/>
              <a:ext cx="235410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b="1">
                  <a:latin typeface="Franklin Gothic Book" panose="020B0503020102020204" pitchFamily="34" charset="0"/>
                </a:defRPr>
              </a:lvl1pPr>
            </a:lstStyle>
            <a:p>
              <a:r>
                <a:rPr lang="en-US" dirty="0"/>
                <a:t>Plan View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0AC2E3-435D-4BC3-838E-281D874BB9FA}"/>
                </a:ext>
              </a:extLst>
            </p:cNvPr>
            <p:cNvSpPr txBox="1"/>
            <p:nvPr/>
          </p:nvSpPr>
          <p:spPr>
            <a:xfrm>
              <a:off x="6747568" y="2816652"/>
              <a:ext cx="235410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b="1">
                  <a:latin typeface="Franklin Gothic Book" panose="020B0503020102020204" pitchFamily="34" charset="0"/>
                </a:defRPr>
              </a:lvl1pPr>
            </a:lstStyle>
            <a:p>
              <a:r>
                <a:rPr lang="en-US" dirty="0"/>
                <a:t>Massing Perspective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3FC8EF-323D-4B2C-86D4-C5ACB8D4F499}"/>
              </a:ext>
            </a:extLst>
          </p:cNvPr>
          <p:cNvSpPr txBox="1"/>
          <p:nvPr/>
        </p:nvSpPr>
        <p:spPr>
          <a:xfrm>
            <a:off x="214110" y="6311900"/>
            <a:ext cx="100181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Franklin Gothic Book" panose="020B0503020102020204" pitchFamily="34" charset="0"/>
              </a:rPr>
              <a:t>HWY 99W PEDESTRIAN BRIDGE PROJECT 	     |                                    Alignment A2 –West Landing	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2C1602-898F-459A-9C7E-C7A0D81C3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49" y="297133"/>
            <a:ext cx="5130085" cy="331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8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343E4-CE3F-4AD3-B7FB-5F7CD84598C1}"/>
              </a:ext>
            </a:extLst>
          </p:cNvPr>
          <p:cNvGrpSpPr/>
          <p:nvPr/>
        </p:nvGrpSpPr>
        <p:grpSpPr>
          <a:xfrm>
            <a:off x="176195" y="152400"/>
            <a:ext cx="11839610" cy="6553200"/>
            <a:chOff x="176195" y="152400"/>
            <a:chExt cx="11839610" cy="65532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9C7AE6-1519-4AC3-A16D-3973AEA4EF32}"/>
                </a:ext>
              </a:extLst>
            </p:cNvPr>
            <p:cNvCxnSpPr/>
            <p:nvPr/>
          </p:nvCxnSpPr>
          <p:spPr>
            <a:xfrm>
              <a:off x="10312510" y="5346551"/>
              <a:ext cx="1703292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EC0B423-8BDC-4096-850E-0759C9BA63E0}"/>
                </a:ext>
              </a:extLst>
            </p:cNvPr>
            <p:cNvGrpSpPr/>
            <p:nvPr/>
          </p:nvGrpSpPr>
          <p:grpSpPr>
            <a:xfrm>
              <a:off x="176195" y="152400"/>
              <a:ext cx="11839610" cy="6553200"/>
              <a:chOff x="176195" y="152400"/>
              <a:chExt cx="11839610" cy="65532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25F2B1-80DF-4498-9817-143382E57556}"/>
                  </a:ext>
                </a:extLst>
              </p:cNvPr>
              <p:cNvSpPr/>
              <p:nvPr/>
            </p:nvSpPr>
            <p:spPr>
              <a:xfrm>
                <a:off x="176195" y="152400"/>
                <a:ext cx="11839610" cy="6553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F02AB68-768C-4C5E-93FB-F5B0A0F27A65}"/>
                  </a:ext>
                </a:extLst>
              </p:cNvPr>
              <p:cNvCxnSpPr/>
              <p:nvPr/>
            </p:nvCxnSpPr>
            <p:spPr>
              <a:xfrm>
                <a:off x="10312510" y="152400"/>
                <a:ext cx="0" cy="65532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E65256-B3FF-4A15-B0EE-25B17086F46B}"/>
                  </a:ext>
                </a:extLst>
              </p:cNvPr>
              <p:cNvSpPr txBox="1"/>
              <p:nvPr/>
            </p:nvSpPr>
            <p:spPr>
              <a:xfrm>
                <a:off x="10312510" y="5346551"/>
                <a:ext cx="1703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City of Sherwood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Hwy 99W Pedestrian Bridge Project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BB246-2A30-4964-A240-295AB7A8435A}"/>
                  </a:ext>
                </a:extLst>
              </p:cNvPr>
              <p:cNvCxnSpPr/>
              <p:nvPr/>
            </p:nvCxnSpPr>
            <p:spPr>
              <a:xfrm>
                <a:off x="10312510" y="3496235"/>
                <a:ext cx="1703292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590DABC-6BC1-4348-9275-A488909E3346}"/>
              </a:ext>
            </a:extLst>
          </p:cNvPr>
          <p:cNvSpPr txBox="1"/>
          <p:nvPr/>
        </p:nvSpPr>
        <p:spPr>
          <a:xfrm>
            <a:off x="261256" y="6269881"/>
            <a:ext cx="991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HWY 99W PEDESTRIAN BRIDGE PROJECT              |                                        </a:t>
            </a:r>
            <a:r>
              <a:rPr lang="en-US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ONLINE SURVEY RESULTS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        			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BCC07-642E-46F9-B76B-00358909B8D7}"/>
              </a:ext>
            </a:extLst>
          </p:cNvPr>
          <p:cNvSpPr txBox="1"/>
          <p:nvPr/>
        </p:nvSpPr>
        <p:spPr>
          <a:xfrm>
            <a:off x="1218020" y="320930"/>
            <a:ext cx="865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Online Open House #2 Survey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B5748-867D-4CBF-B8D8-41944AA87D37}"/>
              </a:ext>
            </a:extLst>
          </p:cNvPr>
          <p:cNvSpPr txBox="1"/>
          <p:nvPr/>
        </p:nvSpPr>
        <p:spPr>
          <a:xfrm>
            <a:off x="1301284" y="917297"/>
            <a:ext cx="8492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ea typeface="Calibri" panose="020F0502020204030204" pitchFamily="34" charset="0"/>
              </a:rPr>
              <a:t>Structure Type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382A64C-273E-4EE0-8E8D-8C1875CB07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t="17763" r="2212" b="25123"/>
          <a:stretch/>
        </p:blipFill>
        <p:spPr>
          <a:xfrm>
            <a:off x="546031" y="1513007"/>
            <a:ext cx="6138856" cy="20221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FA44753-C78C-4BEE-B8D2-38D107F9D8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18081" r="2402" b="24746"/>
          <a:stretch/>
        </p:blipFill>
        <p:spPr>
          <a:xfrm>
            <a:off x="566276" y="3902844"/>
            <a:ext cx="6138855" cy="20242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C09520-1560-4286-B291-1F03F572285D}"/>
              </a:ext>
            </a:extLst>
          </p:cNvPr>
          <p:cNvSpPr txBox="1"/>
          <p:nvPr/>
        </p:nvSpPr>
        <p:spPr>
          <a:xfrm>
            <a:off x="2514892" y="3524637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High Arches Alternating with Inverted Arch Truss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30E7C9-C0A7-4A8E-A6D6-385EDC574627}"/>
              </a:ext>
            </a:extLst>
          </p:cNvPr>
          <p:cNvSpPr txBox="1"/>
          <p:nvPr/>
        </p:nvSpPr>
        <p:spPr>
          <a:xfrm>
            <a:off x="3048838" y="5915103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Alternating Upright and Inverted Bowstring Trusses</a:t>
            </a:r>
            <a:endParaRPr lang="en-US" dirty="0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C0D81EA-16E7-4ECE-9196-E62CE01E7D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1344634"/>
              </p:ext>
            </p:extLst>
          </p:nvPr>
        </p:nvGraphicFramePr>
        <p:xfrm>
          <a:off x="6768151" y="1470477"/>
          <a:ext cx="3359771" cy="2215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73F95ABA-1390-48B3-A614-2036BB08D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6959478"/>
              </p:ext>
            </p:extLst>
          </p:nvPr>
        </p:nvGraphicFramePr>
        <p:xfrm>
          <a:off x="6818369" y="3889016"/>
          <a:ext cx="3359772" cy="2073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77687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343E4-CE3F-4AD3-B7FB-5F7CD84598C1}"/>
              </a:ext>
            </a:extLst>
          </p:cNvPr>
          <p:cNvGrpSpPr/>
          <p:nvPr/>
        </p:nvGrpSpPr>
        <p:grpSpPr>
          <a:xfrm>
            <a:off x="176195" y="152400"/>
            <a:ext cx="11839610" cy="6553200"/>
            <a:chOff x="176195" y="152400"/>
            <a:chExt cx="11839610" cy="65532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9C7AE6-1519-4AC3-A16D-3973AEA4EF32}"/>
                </a:ext>
              </a:extLst>
            </p:cNvPr>
            <p:cNvCxnSpPr/>
            <p:nvPr/>
          </p:nvCxnSpPr>
          <p:spPr>
            <a:xfrm>
              <a:off x="10312510" y="5346551"/>
              <a:ext cx="1703292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EC0B423-8BDC-4096-850E-0759C9BA63E0}"/>
                </a:ext>
              </a:extLst>
            </p:cNvPr>
            <p:cNvGrpSpPr/>
            <p:nvPr/>
          </p:nvGrpSpPr>
          <p:grpSpPr>
            <a:xfrm>
              <a:off x="176195" y="152400"/>
              <a:ext cx="11839610" cy="6553200"/>
              <a:chOff x="176195" y="152400"/>
              <a:chExt cx="11839610" cy="65532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25F2B1-80DF-4498-9817-143382E57556}"/>
                  </a:ext>
                </a:extLst>
              </p:cNvPr>
              <p:cNvSpPr/>
              <p:nvPr/>
            </p:nvSpPr>
            <p:spPr>
              <a:xfrm>
                <a:off x="176195" y="152400"/>
                <a:ext cx="11839610" cy="6553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F02AB68-768C-4C5E-93FB-F5B0A0F27A65}"/>
                  </a:ext>
                </a:extLst>
              </p:cNvPr>
              <p:cNvCxnSpPr/>
              <p:nvPr/>
            </p:nvCxnSpPr>
            <p:spPr>
              <a:xfrm>
                <a:off x="10312510" y="152400"/>
                <a:ext cx="0" cy="65532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E65256-B3FF-4A15-B0EE-25B17086F46B}"/>
                  </a:ext>
                </a:extLst>
              </p:cNvPr>
              <p:cNvSpPr txBox="1"/>
              <p:nvPr/>
            </p:nvSpPr>
            <p:spPr>
              <a:xfrm>
                <a:off x="10312510" y="5346551"/>
                <a:ext cx="1703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City of Sherwood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Hwy 99W Pedestrian Bridge Project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BB246-2A30-4964-A240-295AB7A8435A}"/>
                  </a:ext>
                </a:extLst>
              </p:cNvPr>
              <p:cNvCxnSpPr/>
              <p:nvPr/>
            </p:nvCxnSpPr>
            <p:spPr>
              <a:xfrm>
                <a:off x="10312510" y="3496235"/>
                <a:ext cx="1703292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590DABC-6BC1-4348-9275-A488909E3346}"/>
              </a:ext>
            </a:extLst>
          </p:cNvPr>
          <p:cNvSpPr txBox="1"/>
          <p:nvPr/>
        </p:nvSpPr>
        <p:spPr>
          <a:xfrm>
            <a:off x="261256" y="6269881"/>
            <a:ext cx="991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HWY 99W PEDESTRIAN BRIDGE PROJECT              |                                        </a:t>
            </a:r>
            <a:r>
              <a:rPr lang="en-US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ONLINE SURVEY RESULTS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        			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BCC07-642E-46F9-B76B-00358909B8D7}"/>
              </a:ext>
            </a:extLst>
          </p:cNvPr>
          <p:cNvSpPr txBox="1"/>
          <p:nvPr/>
        </p:nvSpPr>
        <p:spPr>
          <a:xfrm>
            <a:off x="889997" y="280342"/>
            <a:ext cx="865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Online Open House #2 Survey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B5748-867D-4CBF-B8D8-41944AA87D37}"/>
              </a:ext>
            </a:extLst>
          </p:cNvPr>
          <p:cNvSpPr txBox="1"/>
          <p:nvPr/>
        </p:nvSpPr>
        <p:spPr>
          <a:xfrm>
            <a:off x="973261" y="823856"/>
            <a:ext cx="8492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Structure Type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ADBA65-46FB-4AB0-A89F-2708A71AA13A}"/>
              </a:ext>
            </a:extLst>
          </p:cNvPr>
          <p:cNvSpPr txBox="1"/>
          <p:nvPr/>
        </p:nvSpPr>
        <p:spPr>
          <a:xfrm>
            <a:off x="973261" y="1714788"/>
            <a:ext cx="9024477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62% chose the Tall Arch option 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their favorite option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28% chose Bowstring Truss 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their favorite option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Both Tall Arch and Bowstring Truss were chosen as first or second favorite option by 80% of the respondents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63% chose the Tall Arch with Twin Girders approach option 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their least favorite option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Participants strongly preferred a steel bridge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(75%) to a wood bridge (13%)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17245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343E4-CE3F-4AD3-B7FB-5F7CD84598C1}"/>
              </a:ext>
            </a:extLst>
          </p:cNvPr>
          <p:cNvGrpSpPr/>
          <p:nvPr/>
        </p:nvGrpSpPr>
        <p:grpSpPr>
          <a:xfrm>
            <a:off x="176195" y="152400"/>
            <a:ext cx="11839610" cy="6553200"/>
            <a:chOff x="176195" y="152400"/>
            <a:chExt cx="11839610" cy="65532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9C7AE6-1519-4AC3-A16D-3973AEA4EF32}"/>
                </a:ext>
              </a:extLst>
            </p:cNvPr>
            <p:cNvCxnSpPr/>
            <p:nvPr/>
          </p:nvCxnSpPr>
          <p:spPr>
            <a:xfrm>
              <a:off x="10312510" y="5346551"/>
              <a:ext cx="1703292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EC0B423-8BDC-4096-850E-0759C9BA63E0}"/>
                </a:ext>
              </a:extLst>
            </p:cNvPr>
            <p:cNvGrpSpPr/>
            <p:nvPr/>
          </p:nvGrpSpPr>
          <p:grpSpPr>
            <a:xfrm>
              <a:off x="176195" y="152400"/>
              <a:ext cx="11839610" cy="6553200"/>
              <a:chOff x="176195" y="152400"/>
              <a:chExt cx="11839610" cy="65532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25F2B1-80DF-4498-9817-143382E57556}"/>
                  </a:ext>
                </a:extLst>
              </p:cNvPr>
              <p:cNvSpPr/>
              <p:nvPr/>
            </p:nvSpPr>
            <p:spPr>
              <a:xfrm>
                <a:off x="176195" y="152400"/>
                <a:ext cx="11839610" cy="6553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F02AB68-768C-4C5E-93FB-F5B0A0F27A65}"/>
                  </a:ext>
                </a:extLst>
              </p:cNvPr>
              <p:cNvCxnSpPr/>
              <p:nvPr/>
            </p:nvCxnSpPr>
            <p:spPr>
              <a:xfrm>
                <a:off x="10312510" y="152400"/>
                <a:ext cx="0" cy="65532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E65256-B3FF-4A15-B0EE-25B17086F46B}"/>
                  </a:ext>
                </a:extLst>
              </p:cNvPr>
              <p:cNvSpPr txBox="1"/>
              <p:nvPr/>
            </p:nvSpPr>
            <p:spPr>
              <a:xfrm>
                <a:off x="10312510" y="5346551"/>
                <a:ext cx="1703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City of Sherwood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Hwy 99W Pedestrian Bridge Project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BB246-2A30-4964-A240-295AB7A8435A}"/>
                  </a:ext>
                </a:extLst>
              </p:cNvPr>
              <p:cNvCxnSpPr/>
              <p:nvPr/>
            </p:nvCxnSpPr>
            <p:spPr>
              <a:xfrm>
                <a:off x="10312510" y="3496235"/>
                <a:ext cx="1703292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590DABC-6BC1-4348-9275-A488909E3346}"/>
              </a:ext>
            </a:extLst>
          </p:cNvPr>
          <p:cNvSpPr txBox="1"/>
          <p:nvPr/>
        </p:nvSpPr>
        <p:spPr>
          <a:xfrm>
            <a:off x="261256" y="6269881"/>
            <a:ext cx="991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HWY 99W PEDESTRIAN BRIDGE PROJECT              |                               </a:t>
            </a:r>
            <a:r>
              <a:rPr lang="en-US" b="1" cap="all" dirty="0">
                <a:solidFill>
                  <a:prstClr val="black"/>
                </a:solidFill>
                <a:latin typeface="Franklin Gothic Book" panose="020B0503020102020204" pitchFamily="34" charset="0"/>
              </a:rPr>
              <a:t>High School Visual Impacts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        			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BCC07-642E-46F9-B76B-00358909B8D7}"/>
              </a:ext>
            </a:extLst>
          </p:cNvPr>
          <p:cNvSpPr txBox="1"/>
          <p:nvPr/>
        </p:nvSpPr>
        <p:spPr>
          <a:xfrm>
            <a:off x="1218018" y="192888"/>
            <a:ext cx="865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 School Visual Impacts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30E7C9-C0A7-4A8E-A6D6-385EDC574627}"/>
              </a:ext>
            </a:extLst>
          </p:cNvPr>
          <p:cNvSpPr txBox="1"/>
          <p:nvPr/>
        </p:nvSpPr>
        <p:spPr>
          <a:xfrm>
            <a:off x="1585148" y="5818674"/>
            <a:ext cx="7925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View of High School from northbound Hwy 99W at SW Sunset Blvd intersection.</a:t>
            </a:r>
            <a:endParaRPr lang="en-US" dirty="0"/>
          </a:p>
        </p:txBody>
      </p:sp>
      <p:pic>
        <p:nvPicPr>
          <p:cNvPr id="3" name="Picture 2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3C469785-00C0-4729-88A3-473663CED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53" y="967261"/>
            <a:ext cx="8624733" cy="48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0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343E4-CE3F-4AD3-B7FB-5F7CD84598C1}"/>
              </a:ext>
            </a:extLst>
          </p:cNvPr>
          <p:cNvGrpSpPr/>
          <p:nvPr/>
        </p:nvGrpSpPr>
        <p:grpSpPr>
          <a:xfrm>
            <a:off x="176195" y="152400"/>
            <a:ext cx="11839610" cy="6553200"/>
            <a:chOff x="176195" y="152400"/>
            <a:chExt cx="11839610" cy="65532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9C7AE6-1519-4AC3-A16D-3973AEA4EF32}"/>
                </a:ext>
              </a:extLst>
            </p:cNvPr>
            <p:cNvCxnSpPr/>
            <p:nvPr/>
          </p:nvCxnSpPr>
          <p:spPr>
            <a:xfrm>
              <a:off x="10312510" y="5346551"/>
              <a:ext cx="1703292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EC0B423-8BDC-4096-850E-0759C9BA63E0}"/>
                </a:ext>
              </a:extLst>
            </p:cNvPr>
            <p:cNvGrpSpPr/>
            <p:nvPr/>
          </p:nvGrpSpPr>
          <p:grpSpPr>
            <a:xfrm>
              <a:off x="176195" y="152400"/>
              <a:ext cx="11839610" cy="6553200"/>
              <a:chOff x="176195" y="152400"/>
              <a:chExt cx="11839610" cy="65532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25F2B1-80DF-4498-9817-143382E57556}"/>
                  </a:ext>
                </a:extLst>
              </p:cNvPr>
              <p:cNvSpPr/>
              <p:nvPr/>
            </p:nvSpPr>
            <p:spPr>
              <a:xfrm>
                <a:off x="176195" y="152400"/>
                <a:ext cx="11839610" cy="6553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F02AB68-768C-4C5E-93FB-F5B0A0F27A65}"/>
                  </a:ext>
                </a:extLst>
              </p:cNvPr>
              <p:cNvCxnSpPr/>
              <p:nvPr/>
            </p:nvCxnSpPr>
            <p:spPr>
              <a:xfrm>
                <a:off x="10312510" y="152400"/>
                <a:ext cx="0" cy="65532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E65256-B3FF-4A15-B0EE-25B17086F46B}"/>
                  </a:ext>
                </a:extLst>
              </p:cNvPr>
              <p:cNvSpPr txBox="1"/>
              <p:nvPr/>
            </p:nvSpPr>
            <p:spPr>
              <a:xfrm>
                <a:off x="10312510" y="5346551"/>
                <a:ext cx="1703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City of Sherwood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Hwy 99W Pedestrian Bridge Project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9BB246-2A30-4964-A240-295AB7A8435A}"/>
                  </a:ext>
                </a:extLst>
              </p:cNvPr>
              <p:cNvCxnSpPr/>
              <p:nvPr/>
            </p:nvCxnSpPr>
            <p:spPr>
              <a:xfrm>
                <a:off x="10312510" y="3496235"/>
                <a:ext cx="1703292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590DABC-6BC1-4348-9275-A488909E3346}"/>
              </a:ext>
            </a:extLst>
          </p:cNvPr>
          <p:cNvSpPr txBox="1"/>
          <p:nvPr/>
        </p:nvSpPr>
        <p:spPr>
          <a:xfrm>
            <a:off x="261256" y="6269881"/>
            <a:ext cx="991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HWY 99W PEDESTRIAN BRIDGE PROJECT              |                            </a:t>
            </a:r>
            <a:r>
              <a:rPr lang="en-US" b="1" cap="all" dirty="0">
                <a:solidFill>
                  <a:prstClr val="black"/>
                </a:solidFill>
                <a:latin typeface="Franklin Gothic Book" panose="020B0503020102020204" pitchFamily="34" charset="0"/>
              </a:rPr>
              <a:t>High School Visual Impacts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        			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BCC07-642E-46F9-B76B-00358909B8D7}"/>
              </a:ext>
            </a:extLst>
          </p:cNvPr>
          <p:cNvSpPr txBox="1"/>
          <p:nvPr/>
        </p:nvSpPr>
        <p:spPr>
          <a:xfrm>
            <a:off x="1218020" y="320930"/>
            <a:ext cx="865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 School Visual Impacts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30E7C9-C0A7-4A8E-A6D6-385EDC574627}"/>
              </a:ext>
            </a:extLst>
          </p:cNvPr>
          <p:cNvSpPr txBox="1"/>
          <p:nvPr/>
        </p:nvSpPr>
        <p:spPr>
          <a:xfrm>
            <a:off x="1707400" y="5739879"/>
            <a:ext cx="7925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View of Mt Hood from Sherwood High School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CE948F-083A-400A-B18A-7DD3486D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148" y="933455"/>
            <a:ext cx="7986545" cy="47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88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17925</TotalTime>
  <Words>739</Words>
  <Application>Microsoft Office PowerPoint</Application>
  <PresentationFormat>Widescreen</PresentationFormat>
  <Paragraphs>127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Franklin Gothic Book</vt:lpstr>
      <vt:lpstr>Times New Roman</vt:lpstr>
      <vt:lpstr>Wingdings</vt:lpstr>
      <vt:lpstr>Office Theme</vt:lpstr>
      <vt:lpstr>Sherwood  Hwy 99W Pedestrian Bridge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Sherwood Pedestrian Bridge Crossing</dc:title>
  <dc:creator>Wes Shoger</dc:creator>
  <cp:lastModifiedBy>Curt Vanderzanden</cp:lastModifiedBy>
  <cp:revision>115</cp:revision>
  <cp:lastPrinted>2022-03-14T20:20:26Z</cp:lastPrinted>
  <dcterms:created xsi:type="dcterms:W3CDTF">2022-01-17T20:19:55Z</dcterms:created>
  <dcterms:modified xsi:type="dcterms:W3CDTF">2022-04-15T16:21:01Z</dcterms:modified>
</cp:coreProperties>
</file>